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15"/>
  </p:notesMasterIdLst>
  <p:sldIdLst>
    <p:sldId id="256" r:id="rId7"/>
    <p:sldId id="290" r:id="rId8"/>
    <p:sldId id="293" r:id="rId9"/>
    <p:sldId id="286" r:id="rId10"/>
    <p:sldId id="282" r:id="rId11"/>
    <p:sldId id="287" r:id="rId12"/>
    <p:sldId id="288"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2" autoAdjust="0"/>
    <p:restoredTop sz="71314" autoAdjust="0"/>
  </p:normalViewPr>
  <p:slideViewPr>
    <p:cSldViewPr>
      <p:cViewPr varScale="1">
        <p:scale>
          <a:sx n="65" d="100"/>
          <a:sy n="65" d="100"/>
        </p:scale>
        <p:origin x="-21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4D54F7-D593-44FB-893F-C58207EB9DC7}" type="datetimeFigureOut">
              <a:rPr lang="en-CA" smtClean="0"/>
              <a:t>2018-02-27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5A8FD-7F74-400C-B7A3-E77F566F03B5}" type="slidenum">
              <a:rPr lang="en-CA" smtClean="0"/>
              <a:t>‹#›</a:t>
            </a:fld>
            <a:endParaRPr lang="en-CA"/>
          </a:p>
        </p:txBody>
      </p:sp>
    </p:spTree>
    <p:extLst>
      <p:ext uri="{BB962C8B-B14F-4D97-AF65-F5344CB8AC3E}">
        <p14:creationId xmlns:p14="http://schemas.microsoft.com/office/powerpoint/2010/main" val="242633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Hello, I’m here to give you an overview of the initiative</a:t>
            </a:r>
            <a:r>
              <a:rPr lang="en-CA" baseline="0" dirty="0" smtClean="0"/>
              <a:t> to review professional reliance in the NRS that is being led by the Ministry of Environment and Climate Change Strategy.</a:t>
            </a:r>
          </a:p>
          <a:p>
            <a:pPr marL="171450" indent="-171450">
              <a:buFont typeface="Arial" panose="020B0604020202020204" pitchFamily="34" charset="0"/>
              <a:buChar char="•"/>
            </a:pPr>
            <a:r>
              <a:rPr lang="en-CA" baseline="0" dirty="0" smtClean="0"/>
              <a:t>I’ll start by giving you a little context about how this initiative began.</a:t>
            </a:r>
          </a:p>
          <a:p>
            <a:pPr marL="171450" indent="-171450">
              <a:buFont typeface="Arial" panose="020B0604020202020204" pitchFamily="34" charset="0"/>
              <a:buChar char="•"/>
            </a:pPr>
            <a:r>
              <a:rPr lang="en-CA" baseline="0" dirty="0" smtClean="0"/>
              <a:t>When the NDP came into power they signed the Confidence and Supply Agreement with the Green Caucus that lays out how both parties will work together.</a:t>
            </a:r>
          </a:p>
          <a:p>
            <a:pPr marL="171450" indent="-171450">
              <a:buFont typeface="Arial" panose="020B0604020202020204" pitchFamily="34" charset="0"/>
              <a:buChar char="•"/>
            </a:pPr>
            <a:r>
              <a:rPr lang="en-CA" baseline="0" dirty="0" smtClean="0"/>
              <a:t>One priority in that agreement was to review professional reliance in the NRS.</a:t>
            </a:r>
          </a:p>
          <a:p>
            <a:pPr marL="171450" indent="-171450">
              <a:buFont typeface="Arial" panose="020B0604020202020204" pitchFamily="34" charset="0"/>
              <a:buChar char="•"/>
            </a:pPr>
            <a:r>
              <a:rPr lang="en-CA" baseline="0" dirty="0" smtClean="0"/>
              <a:t>As a result, this became one of our ministries mandate commitments.</a:t>
            </a:r>
          </a:p>
          <a:p>
            <a:pPr marL="171450" indent="-171450">
              <a:buFont typeface="Arial" panose="020B0604020202020204" pitchFamily="34" charset="0"/>
              <a:buChar char="•"/>
            </a:pPr>
            <a:r>
              <a:rPr lang="en-CA" baseline="0" dirty="0" smtClean="0"/>
              <a:t>Although the model as we know it today came into being around 2002-2003, and it was created for good reason and with good intentions, no one has conducted a full review of it to see whether it is working and what aspects need improving.</a:t>
            </a:r>
          </a:p>
          <a:p>
            <a:pPr marL="171450" indent="-171450">
              <a:buFont typeface="Arial" panose="020B0604020202020204" pitchFamily="34" charset="0"/>
              <a:buChar char="•"/>
            </a:pPr>
            <a:r>
              <a:rPr lang="en-CA" baseline="0" dirty="0" smtClean="0"/>
              <a:t>So it makes a lot of sense that we take a step back to see where we can make improvements.</a:t>
            </a:r>
          </a:p>
          <a:p>
            <a:pPr marL="171450" indent="-171450">
              <a:buFont typeface="Arial" panose="020B0604020202020204" pitchFamily="34" charset="0"/>
              <a:buChar char="•"/>
            </a:pPr>
            <a:endParaRPr lang="en-CA" baseline="0" dirty="0" smtClean="0"/>
          </a:p>
        </p:txBody>
      </p:sp>
      <p:sp>
        <p:nvSpPr>
          <p:cNvPr id="4" name="Slide Number Placeholder 3"/>
          <p:cNvSpPr>
            <a:spLocks noGrp="1"/>
          </p:cNvSpPr>
          <p:nvPr>
            <p:ph type="sldNum" sz="quarter" idx="10"/>
          </p:nvPr>
        </p:nvSpPr>
        <p:spPr/>
        <p:txBody>
          <a:bodyPr/>
          <a:lstStyle/>
          <a:p>
            <a:fld id="{B375A8FD-7F74-400C-B7A3-E77F566F03B5}" type="slidenum">
              <a:rPr lang="en-CA" smtClean="0"/>
              <a:t>1</a:t>
            </a:fld>
            <a:endParaRPr lang="en-CA"/>
          </a:p>
        </p:txBody>
      </p:sp>
    </p:spTree>
    <p:extLst>
      <p:ext uri="{BB962C8B-B14F-4D97-AF65-F5344CB8AC3E}">
        <p14:creationId xmlns:p14="http://schemas.microsoft.com/office/powerpoint/2010/main" val="1987068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Don’t pay too much attention</a:t>
            </a:r>
            <a:r>
              <a:rPr lang="en-CA" baseline="0" dirty="0" smtClean="0"/>
              <a:t> to the words here, they’ve been word </a:t>
            </a:r>
            <a:r>
              <a:rPr lang="en-CA" baseline="0" dirty="0" err="1" smtClean="0"/>
              <a:t>smithed</a:t>
            </a:r>
            <a:r>
              <a:rPr lang="en-CA" baseline="0" dirty="0" smtClean="0"/>
              <a:t> to the point where they don’t actually make sense.</a:t>
            </a:r>
          </a:p>
          <a:p>
            <a:pPr marL="171450" indent="-171450">
              <a:buFont typeface="Arial" panose="020B0604020202020204" pitchFamily="34" charset="0"/>
              <a:buChar char="•"/>
            </a:pPr>
            <a:r>
              <a:rPr lang="en-CA" baseline="0" dirty="0" smtClean="0"/>
              <a:t>This initiative is about 3 things:</a:t>
            </a:r>
          </a:p>
          <a:p>
            <a:pPr marL="685800" lvl="1" indent="-228600">
              <a:buFont typeface="+mj-lt"/>
              <a:buAutoNum type="arabicPeriod"/>
            </a:pPr>
            <a:r>
              <a:rPr lang="en-CA" baseline="0" dirty="0" smtClean="0"/>
              <a:t>Are self governing professional associations overseeing qualified professionals appropriately to ensure the public interest is protected?</a:t>
            </a:r>
          </a:p>
          <a:p>
            <a:pPr marL="685800" lvl="1" indent="-228600">
              <a:buFont typeface="+mj-lt"/>
              <a:buAutoNum type="arabicPeriod"/>
            </a:pPr>
            <a:r>
              <a:rPr lang="en-CA" baseline="0" dirty="0" smtClean="0"/>
              <a:t>Is government oversight of self governing professional associations appropriate?</a:t>
            </a:r>
          </a:p>
          <a:p>
            <a:pPr marL="685800" lvl="1" indent="-228600">
              <a:buFont typeface="+mj-lt"/>
              <a:buAutoNum type="arabicPeriod"/>
            </a:pPr>
            <a:r>
              <a:rPr lang="en-CA" baseline="0" dirty="0" smtClean="0"/>
              <a:t>Across the suite of regulatory decisions and processes in the sector, are the appropriate checks and balances in place and are decisions held in the right place to protect the public interest</a:t>
            </a:r>
          </a:p>
          <a:p>
            <a:pPr marL="228600" lvl="0" indent="-228600">
              <a:buFont typeface="Arial" panose="020B0604020202020204" pitchFamily="34" charset="0"/>
              <a:buChar char="•"/>
            </a:pPr>
            <a:r>
              <a:rPr lang="en-CA" baseline="0" dirty="0" smtClean="0"/>
              <a:t>Now I’ve used the term “protect the public interest” several times in the last couple minutes.  That’s because this initiative is all about ensuring this model of structuring work in the sector is doing what is intended, that is allow NR decisions to be made faster, give industry more flexibility, but also ensuring the public interest is protected</a:t>
            </a:r>
          </a:p>
        </p:txBody>
      </p:sp>
      <p:sp>
        <p:nvSpPr>
          <p:cNvPr id="4" name="Slide Number Placeholder 3"/>
          <p:cNvSpPr>
            <a:spLocks noGrp="1"/>
          </p:cNvSpPr>
          <p:nvPr>
            <p:ph type="sldNum" sz="quarter" idx="10"/>
          </p:nvPr>
        </p:nvSpPr>
        <p:spPr/>
        <p:txBody>
          <a:bodyPr/>
          <a:lstStyle/>
          <a:p>
            <a:fld id="{B375A8FD-7F74-400C-B7A3-E77F566F03B5}" type="slidenum">
              <a:rPr lang="en-CA" smtClean="0"/>
              <a:t>2</a:t>
            </a:fld>
            <a:endParaRPr lang="en-CA"/>
          </a:p>
        </p:txBody>
      </p:sp>
    </p:spTree>
    <p:extLst>
      <p:ext uri="{BB962C8B-B14F-4D97-AF65-F5344CB8AC3E}">
        <p14:creationId xmlns:p14="http://schemas.microsoft.com/office/powerpoint/2010/main" val="832867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This review consists of five</a:t>
            </a:r>
            <a:r>
              <a:rPr lang="en-CA" baseline="0" dirty="0" smtClean="0"/>
              <a:t> components</a:t>
            </a:r>
          </a:p>
          <a:p>
            <a:pPr marL="628650" lvl="1" indent="-171450">
              <a:buFont typeface="Arial" panose="020B0604020202020204" pitchFamily="34" charset="0"/>
              <a:buChar char="•"/>
            </a:pPr>
            <a:r>
              <a:rPr lang="en-CA" baseline="0" dirty="0" smtClean="0"/>
              <a:t>Read components…</a:t>
            </a:r>
            <a:endParaRPr lang="en-CA" dirty="0"/>
          </a:p>
        </p:txBody>
      </p:sp>
      <p:sp>
        <p:nvSpPr>
          <p:cNvPr id="4" name="Slide Number Placeholder 3"/>
          <p:cNvSpPr>
            <a:spLocks noGrp="1"/>
          </p:cNvSpPr>
          <p:nvPr>
            <p:ph type="sldNum" sz="quarter" idx="10"/>
          </p:nvPr>
        </p:nvSpPr>
        <p:spPr/>
        <p:txBody>
          <a:bodyPr/>
          <a:lstStyle/>
          <a:p>
            <a:fld id="{B375A8FD-7F74-400C-B7A3-E77F566F03B5}" type="slidenum">
              <a:rPr lang="en-CA" smtClean="0"/>
              <a:t>3</a:t>
            </a:fld>
            <a:endParaRPr lang="en-CA"/>
          </a:p>
        </p:txBody>
      </p:sp>
    </p:spTree>
    <p:extLst>
      <p:ext uri="{BB962C8B-B14F-4D97-AF65-F5344CB8AC3E}">
        <p14:creationId xmlns:p14="http://schemas.microsoft.com/office/powerpoint/2010/main" val="3228840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The</a:t>
            </a:r>
            <a:r>
              <a:rPr lang="en-CA" baseline="0" dirty="0" smtClean="0"/>
              <a:t> first component is focussed on the first two objectives of this project: are self regulating professional associations ensuring the public interest is protected as they fulfill their legislated mandate to govern qualified professionals, and is governments oversight of these associations appropriate?</a:t>
            </a:r>
          </a:p>
          <a:p>
            <a:pPr marL="171450" indent="-171450">
              <a:buFont typeface="Arial" panose="020B0604020202020204" pitchFamily="34" charset="0"/>
              <a:buChar char="•"/>
            </a:pPr>
            <a:r>
              <a:rPr lang="en-CA" baseline="0" dirty="0" smtClean="0"/>
              <a:t>Here are the five professional associations that are in scope for this review</a:t>
            </a:r>
          </a:p>
          <a:p>
            <a:pPr marL="628650" lvl="1" indent="-171450">
              <a:buFont typeface="Arial" panose="020B0604020202020204" pitchFamily="34" charset="0"/>
              <a:buChar char="•"/>
            </a:pPr>
            <a:r>
              <a:rPr lang="en-CA" baseline="0" dirty="0" smtClean="0"/>
              <a:t>Read off associations…</a:t>
            </a:r>
          </a:p>
          <a:p>
            <a:pPr marL="171450" lvl="0" indent="-171450">
              <a:buFont typeface="Arial" panose="020B0604020202020204" pitchFamily="34" charset="0"/>
              <a:buChar char="•"/>
            </a:pPr>
            <a:r>
              <a:rPr lang="en-CA" dirty="0" smtClean="0"/>
              <a:t>We’re</a:t>
            </a:r>
            <a:r>
              <a:rPr lang="en-CA" baseline="0" dirty="0" smtClean="0"/>
              <a:t> looking to see whether these associations are following the statutory requirements of their self governing legislation.</a:t>
            </a:r>
          </a:p>
          <a:p>
            <a:pPr marL="171450" lvl="0" indent="-171450">
              <a:buFont typeface="Arial" panose="020B0604020202020204" pitchFamily="34" charset="0"/>
              <a:buChar char="•"/>
            </a:pPr>
            <a:r>
              <a:rPr lang="en-CA" baseline="0" dirty="0" smtClean="0"/>
              <a:t>Not only are they following the letter of the law but also whether they’re following the spirit of the law.</a:t>
            </a:r>
          </a:p>
          <a:p>
            <a:pPr marL="171450" lvl="0" indent="-171450">
              <a:buFont typeface="Arial" panose="020B0604020202020204" pitchFamily="34" charset="0"/>
              <a:buChar char="•"/>
            </a:pPr>
            <a:r>
              <a:rPr lang="en-CA" baseline="0" dirty="0" smtClean="0"/>
              <a:t>We have conducted day long interviews of these associations as well as received significant documentation from them all.</a:t>
            </a:r>
          </a:p>
          <a:p>
            <a:pPr marL="171450" lvl="0" indent="-171450">
              <a:buFont typeface="Arial" panose="020B0604020202020204" pitchFamily="34" charset="0"/>
              <a:buChar char="•"/>
            </a:pPr>
            <a:r>
              <a:rPr lang="en-CA" baseline="0" dirty="0" smtClean="0"/>
              <a:t>Based on this information we are developing a report for each association that summarizes their responses and assesses their compliance with each of their statutes.</a:t>
            </a:r>
          </a:p>
          <a:p>
            <a:pPr marL="171450" lvl="0" indent="-171450">
              <a:buFont typeface="Arial" panose="020B0604020202020204" pitchFamily="34" charset="0"/>
              <a:buChar char="•"/>
            </a:pPr>
            <a:r>
              <a:rPr lang="en-CA" baseline="0" dirty="0" smtClean="0"/>
              <a:t>These reports will complete by the end of this week.  </a:t>
            </a:r>
            <a:endParaRPr lang="en-CA" dirty="0"/>
          </a:p>
        </p:txBody>
      </p:sp>
      <p:sp>
        <p:nvSpPr>
          <p:cNvPr id="4" name="Slide Number Placeholder 3"/>
          <p:cNvSpPr>
            <a:spLocks noGrp="1"/>
          </p:cNvSpPr>
          <p:nvPr>
            <p:ph type="sldNum" sz="quarter" idx="10"/>
          </p:nvPr>
        </p:nvSpPr>
        <p:spPr/>
        <p:txBody>
          <a:bodyPr/>
          <a:lstStyle/>
          <a:p>
            <a:fld id="{B375A8FD-7F74-400C-B7A3-E77F566F03B5}" type="slidenum">
              <a:rPr lang="en-CA" smtClean="0"/>
              <a:t>4</a:t>
            </a:fld>
            <a:endParaRPr lang="en-CA"/>
          </a:p>
        </p:txBody>
      </p:sp>
    </p:spTree>
    <p:extLst>
      <p:ext uri="{BB962C8B-B14F-4D97-AF65-F5344CB8AC3E}">
        <p14:creationId xmlns:p14="http://schemas.microsoft.com/office/powerpoint/2010/main" val="2380308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The second</a:t>
            </a:r>
            <a:r>
              <a:rPr lang="en-CA" baseline="0" dirty="0" smtClean="0"/>
              <a:t> component of this review is to conduct an assessment of every regulatory regime within the sector where QPs are relied upon to answer two main questions.</a:t>
            </a:r>
          </a:p>
          <a:p>
            <a:pPr marL="685800" lvl="1" indent="-228600">
              <a:buFont typeface="+mj-lt"/>
              <a:buAutoNum type="arabicPeriod"/>
            </a:pPr>
            <a:r>
              <a:rPr lang="en-CA" baseline="0" dirty="0" smtClean="0"/>
              <a:t>In situations where decisions have been delegated outside of government, is this an appropriate delegation or should, for various reasons these decisions be brought back within government.  For instance, some decisions have significant impact on the landscape and involve a variety of competing values and it would be inappropriate to ask a QP to make judgements on values that are outside of their professional expertise.</a:t>
            </a:r>
          </a:p>
          <a:p>
            <a:pPr marL="685800" lvl="1" indent="-228600">
              <a:buFont typeface="+mj-lt"/>
              <a:buAutoNum type="arabicPeriod"/>
            </a:pPr>
            <a:r>
              <a:rPr lang="en-CA" baseline="0" dirty="0" smtClean="0"/>
              <a:t>Are the appropriate checks and balances in place in these different regulatory regimes to protect the public interest.  A good example of this is the contaminated sites regime.  In this system there is a roster of professionals approved to do specific work, government delegates only low and medium risk decisions to the approved professionals, and a portion of their work is independently reviewed to ensure standards are being met.  So we’re looking across the sector to see whether checks and balances are in place relative to risks, and whether the public interest is in fact being protected.</a:t>
            </a:r>
          </a:p>
          <a:p>
            <a:pPr marL="228600" lvl="0" indent="-228600">
              <a:buFont typeface="Arial" panose="020B0604020202020204" pitchFamily="34" charset="0"/>
              <a:buChar char="•"/>
            </a:pPr>
            <a:r>
              <a:rPr lang="en-CA" baseline="0" dirty="0" smtClean="0"/>
              <a:t>Our team is conducting assessment of 36 NR regulatory regimes.  We’re nearing the end interviews with subject matter experts and SDMs and we will have assessments of each of these </a:t>
            </a:r>
            <a:r>
              <a:rPr lang="en-CA" baseline="0" smtClean="0"/>
              <a:t>regimes shortly.</a:t>
            </a:r>
            <a:endParaRPr lang="en-CA" dirty="0"/>
          </a:p>
        </p:txBody>
      </p:sp>
      <p:sp>
        <p:nvSpPr>
          <p:cNvPr id="4" name="Slide Number Placeholder 3"/>
          <p:cNvSpPr>
            <a:spLocks noGrp="1"/>
          </p:cNvSpPr>
          <p:nvPr>
            <p:ph type="sldNum" sz="quarter" idx="10"/>
          </p:nvPr>
        </p:nvSpPr>
        <p:spPr/>
        <p:txBody>
          <a:bodyPr/>
          <a:lstStyle/>
          <a:p>
            <a:fld id="{B375A8FD-7F74-400C-B7A3-E77F566F03B5}" type="slidenum">
              <a:rPr lang="en-CA" smtClean="0"/>
              <a:t>5</a:t>
            </a:fld>
            <a:endParaRPr lang="en-CA"/>
          </a:p>
        </p:txBody>
      </p:sp>
    </p:spTree>
    <p:extLst>
      <p:ext uri="{BB962C8B-B14F-4D97-AF65-F5344CB8AC3E}">
        <p14:creationId xmlns:p14="http://schemas.microsoft.com/office/powerpoint/2010/main" val="1369132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We also conducted what I consider</a:t>
            </a:r>
            <a:r>
              <a:rPr lang="en-CA" baseline="0" dirty="0" smtClean="0"/>
              <a:t> extensive engagement on this initiative.</a:t>
            </a:r>
          </a:p>
          <a:p>
            <a:pPr marL="171450" indent="-171450">
              <a:buFont typeface="Arial" panose="020B0604020202020204" pitchFamily="34" charset="0"/>
              <a:buChar char="•"/>
            </a:pPr>
            <a:r>
              <a:rPr lang="en-CA" baseline="0" dirty="0" smtClean="0"/>
              <a:t>Engagement was open from mid December until the end of January.</a:t>
            </a:r>
          </a:p>
          <a:p>
            <a:pPr marL="171450" indent="-171450">
              <a:buFont typeface="Arial" panose="020B0604020202020204" pitchFamily="34" charset="0"/>
              <a:buChar char="•"/>
            </a:pPr>
            <a:r>
              <a:rPr lang="en-CA" dirty="0" smtClean="0"/>
              <a:t>As</a:t>
            </a:r>
            <a:r>
              <a:rPr lang="en-CA" baseline="0" dirty="0" smtClean="0"/>
              <a:t> you can see from the response numbers there was a lot of interest </a:t>
            </a:r>
            <a:r>
              <a:rPr lang="en-CA" baseline="0" dirty="0" smtClean="0"/>
              <a:t>in this initiative.</a:t>
            </a:r>
          </a:p>
          <a:p>
            <a:pPr marL="171450" indent="-171450">
              <a:buFont typeface="Arial" panose="020B0604020202020204" pitchFamily="34" charset="0"/>
              <a:buChar char="•"/>
            </a:pPr>
            <a:r>
              <a:rPr lang="en-CA" baseline="0" dirty="0" smtClean="0"/>
              <a:t>We are developing a report to summarize the results of our public &amp; QP surveys, stakeholder and citizen submissions which will be complete by the end of this week as well.</a:t>
            </a:r>
          </a:p>
          <a:p>
            <a:pPr marL="171450" indent="-171450">
              <a:buFont typeface="Arial" panose="020B0604020202020204" pitchFamily="34" charset="0"/>
              <a:buChar char="•"/>
            </a:pPr>
            <a:r>
              <a:rPr lang="en-CA" baseline="0" dirty="0" smtClean="0"/>
              <a:t>In addition, we have conducted several dozen interviews with stakeholders and will continue to do so until this initiative is complete.</a:t>
            </a:r>
          </a:p>
          <a:p>
            <a:pPr marL="171450" indent="-171450">
              <a:buFont typeface="Arial" panose="020B0604020202020204" pitchFamily="34" charset="0"/>
              <a:buChar char="•"/>
            </a:pPr>
            <a:r>
              <a:rPr lang="en-CA" baseline="0" dirty="0" smtClean="0"/>
              <a:t>Finally, we have invited every indigenous nation in the province to be interviewed by our team to share their experience and perspectives on how professional reliance may or may not be working in their traditional territory.</a:t>
            </a:r>
          </a:p>
          <a:p>
            <a:pPr marL="171450" indent="-171450">
              <a:buFont typeface="Arial" panose="020B0604020202020204" pitchFamily="34" charset="0"/>
              <a:buChar char="•"/>
            </a:pPr>
            <a:r>
              <a:rPr lang="en-CA" baseline="0" dirty="0" smtClean="0"/>
              <a:t>We have also given each nation the opportunity to review our final recommendations before they are released publicly.</a:t>
            </a:r>
          </a:p>
        </p:txBody>
      </p:sp>
      <p:sp>
        <p:nvSpPr>
          <p:cNvPr id="4" name="Slide Number Placeholder 3"/>
          <p:cNvSpPr>
            <a:spLocks noGrp="1"/>
          </p:cNvSpPr>
          <p:nvPr>
            <p:ph type="sldNum" sz="quarter" idx="10"/>
          </p:nvPr>
        </p:nvSpPr>
        <p:spPr/>
        <p:txBody>
          <a:bodyPr/>
          <a:lstStyle/>
          <a:p>
            <a:fld id="{B375A8FD-7F74-400C-B7A3-E77F566F03B5}" type="slidenum">
              <a:rPr lang="en-CA" smtClean="0"/>
              <a:t>6</a:t>
            </a:fld>
            <a:endParaRPr lang="en-CA"/>
          </a:p>
        </p:txBody>
      </p:sp>
    </p:spTree>
    <p:extLst>
      <p:ext uri="{BB962C8B-B14F-4D97-AF65-F5344CB8AC3E}">
        <p14:creationId xmlns:p14="http://schemas.microsoft.com/office/powerpoint/2010/main" val="587269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The fourth component of this review is a jurisdictional and sectoral</a:t>
            </a:r>
            <a:r>
              <a:rPr lang="en-CA" baseline="0" dirty="0" smtClean="0"/>
              <a:t> scan of how professional reliance is done elsewhere with learnings that could be applied to the BC context.  </a:t>
            </a:r>
          </a:p>
          <a:p>
            <a:pPr marL="171450" indent="-171450">
              <a:buFont typeface="Arial" panose="020B0604020202020204" pitchFamily="34" charset="0"/>
              <a:buChar char="•"/>
            </a:pPr>
            <a:r>
              <a:rPr lang="en-CA" baseline="0" dirty="0" smtClean="0"/>
              <a:t>We currently have a contractor conducting this work and will have the final report by the end of this week.</a:t>
            </a:r>
            <a:endParaRPr lang="en-CA" dirty="0"/>
          </a:p>
        </p:txBody>
      </p:sp>
      <p:sp>
        <p:nvSpPr>
          <p:cNvPr id="4" name="Slide Number Placeholder 3"/>
          <p:cNvSpPr>
            <a:spLocks noGrp="1"/>
          </p:cNvSpPr>
          <p:nvPr>
            <p:ph type="sldNum" sz="quarter" idx="10"/>
          </p:nvPr>
        </p:nvSpPr>
        <p:spPr/>
        <p:txBody>
          <a:bodyPr/>
          <a:lstStyle/>
          <a:p>
            <a:fld id="{B375A8FD-7F74-400C-B7A3-E77F566F03B5}" type="slidenum">
              <a:rPr lang="en-CA" smtClean="0"/>
              <a:t>7</a:t>
            </a:fld>
            <a:endParaRPr lang="en-CA"/>
          </a:p>
        </p:txBody>
      </p:sp>
    </p:spTree>
    <p:extLst>
      <p:ext uri="{BB962C8B-B14F-4D97-AF65-F5344CB8AC3E}">
        <p14:creationId xmlns:p14="http://schemas.microsoft.com/office/powerpoint/2010/main" val="3119272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Finally, the results</a:t>
            </a:r>
            <a:r>
              <a:rPr lang="en-CA" baseline="0" dirty="0" smtClean="0"/>
              <a:t> of all the other components of this review will be taken as inputs to the creation of a final report with recommendations on improving professional reliance in the sector.</a:t>
            </a:r>
          </a:p>
          <a:p>
            <a:pPr marL="171450" indent="-171450">
              <a:buFont typeface="Arial" panose="020B0604020202020204" pitchFamily="34" charset="0"/>
              <a:buChar char="•"/>
            </a:pPr>
            <a:r>
              <a:rPr lang="en-CA" baseline="0" dirty="0" smtClean="0"/>
              <a:t>This report will be complete by this spring and will be submitted to the Minister of Environment and Climate Change Strategy</a:t>
            </a:r>
            <a:r>
              <a:rPr lang="en-CA" baseline="0" dirty="0" smtClean="0"/>
              <a:t>.</a:t>
            </a:r>
          </a:p>
          <a:p>
            <a:pPr marL="171450" indent="-171450">
              <a:buFont typeface="Arial" panose="020B0604020202020204" pitchFamily="34" charset="0"/>
              <a:buChar char="•"/>
            </a:pPr>
            <a:r>
              <a:rPr lang="en-CA" baseline="0" dirty="0" smtClean="0"/>
              <a:t>So that wraps up my update on this initiative, I’m happy to answer any questions you may have.</a:t>
            </a:r>
            <a:endParaRPr lang="en-CA" dirty="0"/>
          </a:p>
        </p:txBody>
      </p:sp>
      <p:sp>
        <p:nvSpPr>
          <p:cNvPr id="4" name="Slide Number Placeholder 3"/>
          <p:cNvSpPr>
            <a:spLocks noGrp="1"/>
          </p:cNvSpPr>
          <p:nvPr>
            <p:ph type="sldNum" sz="quarter" idx="10"/>
          </p:nvPr>
        </p:nvSpPr>
        <p:spPr/>
        <p:txBody>
          <a:bodyPr/>
          <a:lstStyle/>
          <a:p>
            <a:fld id="{B375A8FD-7F74-400C-B7A3-E77F566F03B5}" type="slidenum">
              <a:rPr lang="en-CA" smtClean="0"/>
              <a:t>8</a:t>
            </a:fld>
            <a:endParaRPr lang="en-CA"/>
          </a:p>
        </p:txBody>
      </p:sp>
    </p:spTree>
    <p:extLst>
      <p:ext uri="{BB962C8B-B14F-4D97-AF65-F5344CB8AC3E}">
        <p14:creationId xmlns:p14="http://schemas.microsoft.com/office/powerpoint/2010/main" val="71037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2BFD793-CA79-4AFE-9D2D-038A88C1E3A8}" type="datetimeFigureOut">
              <a:rPr lang="en-CA" smtClean="0"/>
              <a:t>2018-02-27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41018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BFD793-CA79-4AFE-9D2D-038A88C1E3A8}" type="datetimeFigureOut">
              <a:rPr lang="en-CA" smtClean="0"/>
              <a:t>2018-02-27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41560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BFD793-CA79-4AFE-9D2D-038A88C1E3A8}" type="datetimeFigureOut">
              <a:rPr lang="en-CA" smtClean="0"/>
              <a:t>2018-02-27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3957889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61652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728764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87666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885512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166671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089206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092117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59047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BFD793-CA79-4AFE-9D2D-038A88C1E3A8}" type="datetimeFigureOut">
              <a:rPr lang="en-CA" smtClean="0"/>
              <a:t>2018-02-27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10909895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514034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930665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49349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BFD793-CA79-4AFE-9D2D-038A88C1E3A8}" type="datetimeFigureOut">
              <a:rPr lang="en-CA" smtClean="0"/>
              <a:t>2018-02-27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97898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2BFD793-CA79-4AFE-9D2D-038A88C1E3A8}" type="datetimeFigureOut">
              <a:rPr lang="en-CA" smtClean="0"/>
              <a:t>2018-02-27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397758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2BFD793-CA79-4AFE-9D2D-038A88C1E3A8}" type="datetimeFigureOut">
              <a:rPr lang="en-CA" smtClean="0"/>
              <a:t>2018-02-27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386394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2BFD793-CA79-4AFE-9D2D-038A88C1E3A8}" type="datetimeFigureOut">
              <a:rPr lang="en-CA" smtClean="0"/>
              <a:t>2018-02-27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217758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FD793-CA79-4AFE-9D2D-038A88C1E3A8}" type="datetimeFigureOut">
              <a:rPr lang="en-CA" smtClean="0"/>
              <a:t>2018-02-27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90537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FD793-CA79-4AFE-9D2D-038A88C1E3A8}" type="datetimeFigureOut">
              <a:rPr lang="en-CA" smtClean="0"/>
              <a:t>2018-02-27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251994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FD793-CA79-4AFE-9D2D-038A88C1E3A8}" type="datetimeFigureOut">
              <a:rPr lang="en-CA" smtClean="0"/>
              <a:t>2018-02-27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41EE66A-B253-4409-B5AD-9DA7D50EAFA9}" type="slidenum">
              <a:rPr lang="en-CA" smtClean="0"/>
              <a:t>‹#›</a:t>
            </a:fld>
            <a:endParaRPr lang="en-CA"/>
          </a:p>
        </p:txBody>
      </p:sp>
    </p:spTree>
    <p:extLst>
      <p:ext uri="{BB962C8B-B14F-4D97-AF65-F5344CB8AC3E}">
        <p14:creationId xmlns:p14="http://schemas.microsoft.com/office/powerpoint/2010/main" val="4189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FD793-CA79-4AFE-9D2D-038A88C1E3A8}" type="datetimeFigureOut">
              <a:rPr lang="en-CA" smtClean="0"/>
              <a:t>2018-02-27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EE66A-B253-4409-B5AD-9DA7D50EAFA9}" type="slidenum">
              <a:rPr lang="en-CA" smtClean="0"/>
              <a:t>‹#›</a:t>
            </a:fld>
            <a:endParaRPr lang="en-CA"/>
          </a:p>
        </p:txBody>
      </p:sp>
    </p:spTree>
    <p:extLst>
      <p:ext uri="{BB962C8B-B14F-4D97-AF65-F5344CB8AC3E}">
        <p14:creationId xmlns:p14="http://schemas.microsoft.com/office/powerpoint/2010/main" val="2833365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BCDC7-8B6A-4FC8-9F47-B49B0F37322A}" type="datetimeFigureOut">
              <a:rPr lang="en-CA" smtClean="0">
                <a:solidFill>
                  <a:prstClr val="black">
                    <a:tint val="75000"/>
                  </a:prstClr>
                </a:solidFill>
              </a:rPr>
              <a:pPr/>
              <a:t>2018-02-27</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4AF65-943E-4825-89A9-8A0C39CDE5B8}"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8286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3568" y="1745382"/>
            <a:ext cx="7772400" cy="1827634"/>
          </a:xfrm>
        </p:spPr>
        <p:txBody>
          <a:bodyPr>
            <a:normAutofit fontScale="90000"/>
          </a:bodyPr>
          <a:lstStyle/>
          <a:p>
            <a:r>
              <a:rPr lang="en-CA" dirty="0" smtClean="0"/>
              <a:t/>
            </a:r>
            <a:br>
              <a:rPr lang="en-CA" dirty="0" smtClean="0"/>
            </a:br>
            <a:r>
              <a:rPr lang="en-CA" dirty="0"/>
              <a:t/>
            </a:r>
            <a:br>
              <a:rPr lang="en-CA" dirty="0"/>
            </a:br>
            <a:r>
              <a:rPr lang="en-CA" dirty="0" smtClean="0"/>
              <a:t>Reviewing the Professional Reliance Model in the Natural Resource Sector (NRS)</a:t>
            </a:r>
            <a:endParaRPr lang="en-CA" dirty="0"/>
          </a:p>
        </p:txBody>
      </p:sp>
      <p:sp>
        <p:nvSpPr>
          <p:cNvPr id="4" name="Subtitle 2"/>
          <p:cNvSpPr>
            <a:spLocks noGrp="1"/>
          </p:cNvSpPr>
          <p:nvPr>
            <p:ph type="subTitle" idx="1"/>
          </p:nvPr>
        </p:nvSpPr>
        <p:spPr>
          <a:xfrm>
            <a:off x="1907704" y="4005064"/>
            <a:ext cx="7128792" cy="1296144"/>
          </a:xfrm>
        </p:spPr>
        <p:txBody>
          <a:bodyPr>
            <a:normAutofit/>
          </a:bodyPr>
          <a:lstStyle/>
          <a:p>
            <a:pPr algn="r"/>
            <a:endParaRPr lang="en-CA" sz="1800" dirty="0" smtClean="0"/>
          </a:p>
          <a:p>
            <a:pPr algn="r"/>
            <a:endParaRPr lang="en-CA" sz="1800"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276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lstStyle/>
          <a:p>
            <a:r>
              <a:rPr lang="en-CA" dirty="0" smtClean="0"/>
              <a:t>Project Objectives</a:t>
            </a:r>
            <a:endParaRPr lang="en-CA" dirty="0"/>
          </a:p>
        </p:txBody>
      </p:sp>
      <p:sp>
        <p:nvSpPr>
          <p:cNvPr id="3" name="Content Placeholder 2"/>
          <p:cNvSpPr>
            <a:spLocks noGrp="1"/>
          </p:cNvSpPr>
          <p:nvPr>
            <p:ph idx="1"/>
          </p:nvPr>
        </p:nvSpPr>
        <p:spPr>
          <a:xfrm>
            <a:off x="827584" y="2132856"/>
            <a:ext cx="7581528" cy="4293096"/>
          </a:xfrm>
        </p:spPr>
        <p:txBody>
          <a:bodyPr>
            <a:normAutofit fontScale="92500"/>
          </a:bodyPr>
          <a:lstStyle/>
          <a:p>
            <a:r>
              <a:rPr lang="en-CA" sz="2800" dirty="0" smtClean="0">
                <a:solidFill>
                  <a:srgbClr val="000000"/>
                </a:solidFill>
              </a:rPr>
              <a:t>Whether </a:t>
            </a:r>
            <a:r>
              <a:rPr lang="en-CA" sz="2800" dirty="0">
                <a:solidFill>
                  <a:srgbClr val="000000"/>
                </a:solidFill>
              </a:rPr>
              <a:t>professional associations that oversee qualified </a:t>
            </a:r>
            <a:r>
              <a:rPr lang="en-CA" sz="2800" dirty="0" smtClean="0">
                <a:solidFill>
                  <a:srgbClr val="000000"/>
                </a:solidFill>
              </a:rPr>
              <a:t>professionals (QPs) </a:t>
            </a:r>
            <a:r>
              <a:rPr lang="en-CA" sz="2800" dirty="0">
                <a:solidFill>
                  <a:srgbClr val="000000"/>
                </a:solidFill>
              </a:rPr>
              <a:t>employ best practices to protect the public interest; </a:t>
            </a:r>
            <a:endParaRPr lang="en-CA" sz="2800" dirty="0" smtClean="0">
              <a:solidFill>
                <a:srgbClr val="000000"/>
              </a:solidFill>
            </a:endParaRPr>
          </a:p>
          <a:p>
            <a:endParaRPr lang="en-CA" sz="900" dirty="0">
              <a:solidFill>
                <a:srgbClr val="000000"/>
              </a:solidFill>
            </a:endParaRPr>
          </a:p>
          <a:p>
            <a:r>
              <a:rPr lang="en-CA" sz="2800" dirty="0" smtClean="0">
                <a:solidFill>
                  <a:srgbClr val="000000"/>
                </a:solidFill>
              </a:rPr>
              <a:t>Whether </a:t>
            </a:r>
            <a:r>
              <a:rPr lang="en-CA" sz="2800" dirty="0">
                <a:solidFill>
                  <a:srgbClr val="000000"/>
                </a:solidFill>
              </a:rPr>
              <a:t>government oversight of professional associations is adequate; and </a:t>
            </a:r>
            <a:endParaRPr lang="en-CA" sz="2800" dirty="0" smtClean="0">
              <a:solidFill>
                <a:srgbClr val="000000"/>
              </a:solidFill>
            </a:endParaRPr>
          </a:p>
          <a:p>
            <a:endParaRPr lang="en-CA" sz="900" dirty="0">
              <a:solidFill>
                <a:srgbClr val="000000"/>
              </a:solidFill>
            </a:endParaRPr>
          </a:p>
          <a:p>
            <a:r>
              <a:rPr lang="en-CA" sz="2800" dirty="0" smtClean="0">
                <a:solidFill>
                  <a:srgbClr val="000000"/>
                </a:solidFill>
              </a:rPr>
              <a:t>Conditions </a:t>
            </a:r>
            <a:r>
              <a:rPr lang="en-CA" sz="2800" dirty="0">
                <a:solidFill>
                  <a:srgbClr val="000000"/>
                </a:solidFill>
              </a:rPr>
              <a:t>governing the involvement of QPs in government’s resource management decisions and the appropriate level of government oversight to assure the public their interests are protected. </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0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1143000"/>
          </a:xfrm>
        </p:spPr>
        <p:txBody>
          <a:bodyPr/>
          <a:lstStyle/>
          <a:p>
            <a:r>
              <a:rPr lang="en-CA" dirty="0" smtClean="0"/>
              <a:t>Project Components</a:t>
            </a:r>
            <a:endParaRPr lang="en-CA" dirty="0"/>
          </a:p>
        </p:txBody>
      </p:sp>
      <p:sp>
        <p:nvSpPr>
          <p:cNvPr id="3" name="Content Placeholder 2"/>
          <p:cNvSpPr>
            <a:spLocks noGrp="1"/>
          </p:cNvSpPr>
          <p:nvPr>
            <p:ph idx="1"/>
          </p:nvPr>
        </p:nvSpPr>
        <p:spPr>
          <a:xfrm>
            <a:off x="827584" y="2420888"/>
            <a:ext cx="7581528" cy="4149080"/>
          </a:xfrm>
        </p:spPr>
        <p:txBody>
          <a:bodyPr>
            <a:normAutofit/>
          </a:bodyPr>
          <a:lstStyle/>
          <a:p>
            <a:pPr marL="514350" indent="-514350">
              <a:buFont typeface="+mj-lt"/>
              <a:buAutoNum type="arabicPeriod"/>
            </a:pPr>
            <a:r>
              <a:rPr lang="en-CA" sz="2800" b="1" i="1" dirty="0" smtClean="0"/>
              <a:t>Compliance Audit of Professional Associations</a:t>
            </a:r>
          </a:p>
          <a:p>
            <a:pPr marL="514350" indent="-514350">
              <a:buFont typeface="+mj-lt"/>
              <a:buAutoNum type="arabicPeriod"/>
            </a:pPr>
            <a:r>
              <a:rPr lang="en-CA" sz="2800" b="1" i="1" dirty="0" smtClean="0"/>
              <a:t>Appropriateness </a:t>
            </a:r>
            <a:r>
              <a:rPr lang="en-CA" sz="2800" b="1" i="1" dirty="0"/>
              <a:t>&amp; Effectiveness </a:t>
            </a:r>
            <a:r>
              <a:rPr lang="en-CA" sz="2800" b="1" i="1" dirty="0" smtClean="0"/>
              <a:t>Assessment</a:t>
            </a:r>
          </a:p>
          <a:p>
            <a:pPr marL="514350" lvl="0" indent="-514350">
              <a:buFont typeface="+mj-lt"/>
              <a:buAutoNum type="arabicPeriod" startAt="3"/>
            </a:pPr>
            <a:r>
              <a:rPr lang="en-CA" sz="2800" b="1" i="1" dirty="0" smtClean="0">
                <a:solidFill>
                  <a:prstClr val="black"/>
                </a:solidFill>
              </a:rPr>
              <a:t>Public Engagement</a:t>
            </a:r>
          </a:p>
          <a:p>
            <a:pPr marL="514350" lvl="0" indent="-514350">
              <a:buFont typeface="+mj-lt"/>
              <a:buAutoNum type="arabicPeriod" startAt="3"/>
            </a:pPr>
            <a:r>
              <a:rPr lang="en-CA" sz="2800" b="1" i="1" dirty="0" smtClean="0">
                <a:solidFill>
                  <a:prstClr val="black"/>
                </a:solidFill>
              </a:rPr>
              <a:t>Jurisdictional Scan</a:t>
            </a:r>
          </a:p>
          <a:p>
            <a:pPr marL="514350" lvl="0" indent="-514350">
              <a:buFont typeface="+mj-lt"/>
              <a:buAutoNum type="arabicPeriod" startAt="3"/>
            </a:pPr>
            <a:r>
              <a:rPr lang="en-CA" sz="2800" b="1" i="1" dirty="0" smtClean="0">
                <a:solidFill>
                  <a:prstClr val="black"/>
                </a:solidFill>
              </a:rPr>
              <a:t>Report with Recommendations</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750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1143000"/>
          </a:xfrm>
        </p:spPr>
        <p:txBody>
          <a:bodyPr/>
          <a:lstStyle/>
          <a:p>
            <a:pPr marL="514350" lvl="0" indent="-514350">
              <a:spcBef>
                <a:spcPct val="20000"/>
              </a:spcBef>
            </a:pPr>
            <a:r>
              <a:rPr lang="en-CA" sz="3200" b="1" i="1" dirty="0" smtClean="0">
                <a:solidFill>
                  <a:prstClr val="black"/>
                </a:solidFill>
                <a:ea typeface="+mn-ea"/>
                <a:cs typeface="+mn-cs"/>
              </a:rPr>
              <a:t>1. Professional </a:t>
            </a:r>
            <a:r>
              <a:rPr lang="en-CA" sz="3200" b="1" i="1" dirty="0">
                <a:solidFill>
                  <a:prstClr val="black"/>
                </a:solidFill>
                <a:ea typeface="+mn-ea"/>
                <a:cs typeface="+mn-cs"/>
              </a:rPr>
              <a:t>Association </a:t>
            </a:r>
            <a:r>
              <a:rPr lang="en-CA" sz="3200" b="1" i="1" dirty="0" smtClean="0">
                <a:solidFill>
                  <a:prstClr val="black"/>
                </a:solidFill>
                <a:ea typeface="+mn-ea"/>
                <a:cs typeface="+mn-cs"/>
              </a:rPr>
              <a:t>Compliance Audit</a:t>
            </a:r>
            <a:endParaRPr lang="en-CA" sz="3200" b="1" i="1" dirty="0">
              <a:solidFill>
                <a:prstClr val="black"/>
              </a:solidFill>
              <a:ea typeface="+mn-ea"/>
              <a:cs typeface="+mn-cs"/>
            </a:endParaRPr>
          </a:p>
        </p:txBody>
      </p:sp>
      <p:sp>
        <p:nvSpPr>
          <p:cNvPr id="3" name="Content Placeholder 2"/>
          <p:cNvSpPr>
            <a:spLocks noGrp="1"/>
          </p:cNvSpPr>
          <p:nvPr>
            <p:ph idx="1"/>
          </p:nvPr>
        </p:nvSpPr>
        <p:spPr>
          <a:xfrm>
            <a:off x="467544" y="2492896"/>
            <a:ext cx="8229600" cy="4365104"/>
          </a:xfrm>
        </p:spPr>
        <p:txBody>
          <a:bodyPr>
            <a:normAutofit/>
          </a:bodyPr>
          <a:lstStyle/>
          <a:p>
            <a:r>
              <a:rPr lang="en-CA" sz="2800" b="1" i="1" dirty="0" smtClean="0"/>
              <a:t>Associations in scope</a:t>
            </a:r>
          </a:p>
          <a:p>
            <a:pPr lvl="1"/>
            <a:r>
              <a:rPr lang="en-CA" sz="2000" i="1" dirty="0" smtClean="0"/>
              <a:t>BC Institute of Agrologists</a:t>
            </a:r>
          </a:p>
          <a:p>
            <a:pPr lvl="1"/>
            <a:r>
              <a:rPr lang="en-CA" sz="2000" i="1" dirty="0" smtClean="0"/>
              <a:t>College of Applied Biology</a:t>
            </a:r>
          </a:p>
          <a:p>
            <a:pPr lvl="1"/>
            <a:r>
              <a:rPr lang="en-CA" sz="2000" i="1" dirty="0" smtClean="0"/>
              <a:t>Engineers and Geoscientists of BC</a:t>
            </a:r>
          </a:p>
          <a:p>
            <a:pPr lvl="1"/>
            <a:r>
              <a:rPr lang="en-CA" sz="2000" i="1" dirty="0" smtClean="0"/>
              <a:t>Association of BC Forest Professionals</a:t>
            </a:r>
          </a:p>
          <a:p>
            <a:pPr lvl="1"/>
            <a:r>
              <a:rPr lang="en-CA" sz="2000" i="1" dirty="0" smtClean="0"/>
              <a:t>Applied Science Technologists &amp; Technicians of BC</a:t>
            </a:r>
          </a:p>
          <a:p>
            <a:pPr lvl="1"/>
            <a:endParaRPr lang="en-CA" sz="2000" b="1" i="1" dirty="0" smtClean="0"/>
          </a:p>
          <a:p>
            <a:pPr marL="0" indent="0">
              <a:buNone/>
            </a:pPr>
            <a:r>
              <a:rPr lang="en-CA" sz="2800" b="1" dirty="0" smtClean="0"/>
              <a:t>Progress:</a:t>
            </a:r>
          </a:p>
          <a:p>
            <a:r>
              <a:rPr lang="en-CA" sz="2800" i="1" dirty="0" smtClean="0"/>
              <a:t>Audit reports for each association being developed</a:t>
            </a:r>
          </a:p>
          <a:p>
            <a:r>
              <a:rPr lang="en-CA" sz="2800" i="1" dirty="0" smtClean="0"/>
              <a:t>Reports complete by February 28, 2018</a:t>
            </a:r>
            <a:endParaRPr lang="en-CA" sz="2800" i="1"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491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229600" cy="1143000"/>
          </a:xfrm>
        </p:spPr>
        <p:txBody>
          <a:bodyPr>
            <a:normAutofit fontScale="90000"/>
          </a:bodyPr>
          <a:lstStyle/>
          <a:p>
            <a:pPr marL="514350" lvl="0" indent="-514350">
              <a:spcBef>
                <a:spcPct val="20000"/>
              </a:spcBef>
            </a:pPr>
            <a:r>
              <a:rPr lang="en-CA" sz="3200" b="1" i="1" dirty="0" smtClean="0">
                <a:solidFill>
                  <a:prstClr val="black"/>
                </a:solidFill>
                <a:ea typeface="+mn-ea"/>
                <a:cs typeface="+mn-cs"/>
              </a:rPr>
              <a:t>2. </a:t>
            </a:r>
            <a:r>
              <a:rPr lang="en-CA" sz="3300" b="1" i="1" dirty="0" smtClean="0">
                <a:solidFill>
                  <a:prstClr val="black"/>
                </a:solidFill>
                <a:ea typeface="+mn-ea"/>
                <a:cs typeface="+mn-cs"/>
              </a:rPr>
              <a:t>Appropriateness </a:t>
            </a:r>
            <a:r>
              <a:rPr lang="en-CA" sz="3300" b="1" i="1" dirty="0">
                <a:solidFill>
                  <a:prstClr val="black"/>
                </a:solidFill>
                <a:ea typeface="+mn-ea"/>
                <a:cs typeface="+mn-cs"/>
              </a:rPr>
              <a:t>&amp; Effectiveness Assessment</a:t>
            </a:r>
            <a:r>
              <a:rPr lang="en-CA" sz="3200" b="1" i="1" dirty="0">
                <a:solidFill>
                  <a:prstClr val="black"/>
                </a:solidFill>
                <a:ea typeface="+mn-ea"/>
                <a:cs typeface="+mn-cs"/>
              </a:rPr>
              <a:t/>
            </a:r>
            <a:br>
              <a:rPr lang="en-CA" sz="3200" b="1" i="1" dirty="0">
                <a:solidFill>
                  <a:prstClr val="black"/>
                </a:solidFill>
                <a:ea typeface="+mn-ea"/>
                <a:cs typeface="+mn-cs"/>
              </a:rPr>
            </a:br>
            <a:endParaRPr lang="en-CA" dirty="0"/>
          </a:p>
        </p:txBody>
      </p:sp>
      <p:sp>
        <p:nvSpPr>
          <p:cNvPr id="3" name="Content Placeholder 2"/>
          <p:cNvSpPr>
            <a:spLocks noGrp="1"/>
          </p:cNvSpPr>
          <p:nvPr>
            <p:ph idx="1"/>
          </p:nvPr>
        </p:nvSpPr>
        <p:spPr>
          <a:xfrm>
            <a:off x="539552" y="2216621"/>
            <a:ext cx="8229600" cy="4641379"/>
          </a:xfrm>
        </p:spPr>
        <p:txBody>
          <a:bodyPr>
            <a:normAutofit lnSpcReduction="10000"/>
          </a:bodyPr>
          <a:lstStyle/>
          <a:p>
            <a:r>
              <a:rPr lang="en-CA" sz="2800" dirty="0" smtClean="0"/>
              <a:t>Are there decisions being made by QPs that should be held within government?</a:t>
            </a:r>
          </a:p>
          <a:p>
            <a:r>
              <a:rPr lang="en-CA" sz="2800" dirty="0" smtClean="0"/>
              <a:t>Are there effective checks &amp; balances to protect the public interest?</a:t>
            </a:r>
          </a:p>
          <a:p>
            <a:pPr marL="0" indent="0">
              <a:buNone/>
            </a:pPr>
            <a:endParaRPr lang="en-CA" sz="2800" b="1" dirty="0"/>
          </a:p>
          <a:p>
            <a:pPr marL="0" indent="0">
              <a:buNone/>
            </a:pPr>
            <a:r>
              <a:rPr lang="en-CA" sz="2800" b="1" dirty="0" smtClean="0"/>
              <a:t>Progress:</a:t>
            </a:r>
          </a:p>
          <a:p>
            <a:r>
              <a:rPr lang="en-CA" sz="2800" i="1" dirty="0" smtClean="0"/>
              <a:t>Interviews w/ SME’s &amp; SDM’s currently underway for 36 regulatory regimes</a:t>
            </a:r>
          </a:p>
          <a:p>
            <a:r>
              <a:rPr lang="en-CA" sz="2800" i="1" dirty="0" smtClean="0"/>
              <a:t>Regime assessments to be complete by February 28, 2018</a:t>
            </a:r>
          </a:p>
          <a:p>
            <a:pPr marL="0" indent="0">
              <a:buNone/>
            </a:pPr>
            <a:endParaRPr lang="en-CA" sz="2800" b="1" i="1" dirty="0" smtClean="0"/>
          </a:p>
          <a:p>
            <a:endParaRPr lang="en-CA" sz="2800" b="1" i="1" dirty="0" smtClean="0"/>
          </a:p>
          <a:p>
            <a:endParaRPr lang="en-CA" sz="2800" b="1" i="1"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235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00808"/>
            <a:ext cx="8229600" cy="851610"/>
          </a:xfrm>
        </p:spPr>
        <p:txBody>
          <a:bodyPr>
            <a:normAutofit fontScale="90000"/>
          </a:bodyPr>
          <a:lstStyle/>
          <a:p>
            <a:r>
              <a:rPr lang="en-CA" sz="3600" b="1" i="1" dirty="0" smtClean="0"/>
              <a:t>3. Public </a:t>
            </a:r>
            <a:r>
              <a:rPr lang="en-CA" sz="3600" b="1" i="1" dirty="0"/>
              <a:t>Engagement</a:t>
            </a:r>
            <a:r>
              <a:rPr lang="en-CA" sz="3200" b="1" i="1" dirty="0"/>
              <a:t/>
            </a:r>
            <a:br>
              <a:rPr lang="en-CA" sz="3200" b="1" i="1" dirty="0"/>
            </a:br>
            <a:endParaRPr lang="en-CA" sz="3200" dirty="0"/>
          </a:p>
        </p:txBody>
      </p:sp>
      <p:sp>
        <p:nvSpPr>
          <p:cNvPr id="3" name="Content Placeholder 2"/>
          <p:cNvSpPr>
            <a:spLocks noGrp="1"/>
          </p:cNvSpPr>
          <p:nvPr>
            <p:ph idx="1"/>
          </p:nvPr>
        </p:nvSpPr>
        <p:spPr>
          <a:xfrm>
            <a:off x="467544" y="2276872"/>
            <a:ext cx="8229600" cy="4581128"/>
          </a:xfrm>
        </p:spPr>
        <p:txBody>
          <a:bodyPr>
            <a:normAutofit lnSpcReduction="10000"/>
          </a:bodyPr>
          <a:lstStyle/>
          <a:p>
            <a:pPr marL="0" indent="0">
              <a:buNone/>
            </a:pPr>
            <a:r>
              <a:rPr lang="en-CA" sz="2800" b="1" dirty="0" smtClean="0"/>
              <a:t>Progress:</a:t>
            </a:r>
          </a:p>
          <a:p>
            <a:r>
              <a:rPr lang="en-CA" sz="2800" i="1" dirty="0" smtClean="0"/>
              <a:t>Public engagement closed</a:t>
            </a:r>
          </a:p>
          <a:p>
            <a:pPr lvl="1"/>
            <a:r>
              <a:rPr lang="en-CA" sz="2400" i="1" dirty="0" smtClean="0"/>
              <a:t>2,400+ public surveys completed</a:t>
            </a:r>
          </a:p>
          <a:p>
            <a:pPr lvl="1"/>
            <a:r>
              <a:rPr lang="en-CA" sz="2400" i="1" dirty="0" smtClean="0"/>
              <a:t>1,800+ QP surveys completed</a:t>
            </a:r>
          </a:p>
          <a:p>
            <a:pPr lvl="1"/>
            <a:r>
              <a:rPr lang="en-CA" sz="2400" i="1" dirty="0" smtClean="0"/>
              <a:t>100+ formal stakeholder submissions</a:t>
            </a:r>
          </a:p>
          <a:p>
            <a:pPr lvl="1"/>
            <a:r>
              <a:rPr lang="en-CA" sz="2400" i="1" dirty="0" smtClean="0"/>
              <a:t>27</a:t>
            </a:r>
            <a:r>
              <a:rPr lang="en-CA" sz="2400" i="1" dirty="0" smtClean="0"/>
              <a:t>0</a:t>
            </a:r>
            <a:r>
              <a:rPr lang="en-CA" sz="2400" i="1" dirty="0" smtClean="0"/>
              <a:t>+ citizen submissions</a:t>
            </a:r>
          </a:p>
          <a:p>
            <a:pPr lvl="1"/>
            <a:r>
              <a:rPr lang="en-CA" sz="2400" i="1" dirty="0" smtClean="0"/>
              <a:t>Summary report due February 28, 2018</a:t>
            </a:r>
          </a:p>
          <a:p>
            <a:r>
              <a:rPr lang="en-CA" sz="2800" i="1" dirty="0" smtClean="0"/>
              <a:t>20+ stakeholder interviews completed (will continue)</a:t>
            </a:r>
          </a:p>
          <a:p>
            <a:r>
              <a:rPr lang="en-CA" sz="2800" i="1" dirty="0" smtClean="0"/>
              <a:t>All indigenous nations invited to be interviewed &amp; review recommendations before public release</a:t>
            </a:r>
            <a:endParaRPr lang="en-CA" sz="2800" b="1" i="1" dirty="0" smtClean="0"/>
          </a:p>
          <a:p>
            <a:endParaRPr lang="en-CA" sz="2800" b="1" i="1" dirty="0" smtClean="0"/>
          </a:p>
          <a:p>
            <a:endParaRPr lang="en-CA" sz="2800" b="1" i="1"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3907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854968"/>
          </a:xfrm>
        </p:spPr>
        <p:txBody>
          <a:bodyPr>
            <a:normAutofit fontScale="90000"/>
          </a:bodyPr>
          <a:lstStyle/>
          <a:p>
            <a:r>
              <a:rPr lang="en-CA" sz="3600" b="1" i="1" dirty="0" smtClean="0"/>
              <a:t>4. Jurisdictional </a:t>
            </a:r>
            <a:r>
              <a:rPr lang="en-CA" sz="3600" b="1" i="1" dirty="0"/>
              <a:t>Scan</a:t>
            </a:r>
            <a:r>
              <a:rPr lang="en-CA" b="1" i="1" dirty="0"/>
              <a:t/>
            </a:r>
            <a:br>
              <a:rPr lang="en-CA" b="1" i="1" dirty="0"/>
            </a:br>
            <a:endParaRPr lang="en-CA" dirty="0"/>
          </a:p>
        </p:txBody>
      </p:sp>
      <p:sp>
        <p:nvSpPr>
          <p:cNvPr id="3" name="Content Placeholder 2"/>
          <p:cNvSpPr>
            <a:spLocks noGrp="1"/>
          </p:cNvSpPr>
          <p:nvPr>
            <p:ph idx="1"/>
          </p:nvPr>
        </p:nvSpPr>
        <p:spPr>
          <a:xfrm>
            <a:off x="467544" y="2216621"/>
            <a:ext cx="8229600" cy="4641379"/>
          </a:xfrm>
        </p:spPr>
        <p:txBody>
          <a:bodyPr>
            <a:normAutofit/>
          </a:bodyPr>
          <a:lstStyle/>
          <a:p>
            <a:pPr marL="0" indent="0">
              <a:buNone/>
            </a:pPr>
            <a:r>
              <a:rPr lang="en-CA" sz="2800" b="1" dirty="0" smtClean="0"/>
              <a:t>Progress:</a:t>
            </a:r>
          </a:p>
          <a:p>
            <a:r>
              <a:rPr lang="en-CA" sz="2800" i="1" dirty="0" smtClean="0"/>
              <a:t>Contractor looking at other jurisdictions &amp; sectors for different approaches to professional reliance</a:t>
            </a:r>
          </a:p>
          <a:p>
            <a:r>
              <a:rPr lang="en-CA" sz="2800" i="1" dirty="0" smtClean="0"/>
              <a:t>Report due February 28, 2018</a:t>
            </a:r>
          </a:p>
          <a:p>
            <a:endParaRPr lang="en-CA" sz="2800" b="1" i="1" dirty="0" smtClean="0"/>
          </a:p>
          <a:p>
            <a:endParaRPr lang="en-CA" sz="2800" b="1" i="1" dirty="0" smtClean="0"/>
          </a:p>
          <a:p>
            <a:endParaRPr lang="en-CA" sz="2800" b="1" i="1" dirty="0" smtClean="0"/>
          </a:p>
          <a:p>
            <a:endParaRPr lang="en-CA" sz="2800" b="1" i="1"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99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1143000"/>
          </a:xfrm>
        </p:spPr>
        <p:txBody>
          <a:bodyPr>
            <a:normAutofit/>
          </a:bodyPr>
          <a:lstStyle/>
          <a:p>
            <a:r>
              <a:rPr lang="en-CA" sz="3200" b="1" i="1" dirty="0" smtClean="0"/>
              <a:t>5. Report</a:t>
            </a:r>
            <a:endParaRPr lang="en-CA" sz="3200" b="1" i="1" dirty="0"/>
          </a:p>
        </p:txBody>
      </p:sp>
      <p:sp>
        <p:nvSpPr>
          <p:cNvPr id="3" name="Content Placeholder 2"/>
          <p:cNvSpPr>
            <a:spLocks noGrp="1"/>
          </p:cNvSpPr>
          <p:nvPr>
            <p:ph idx="1"/>
          </p:nvPr>
        </p:nvSpPr>
        <p:spPr>
          <a:xfrm>
            <a:off x="467544" y="2420888"/>
            <a:ext cx="8229600" cy="4437112"/>
          </a:xfrm>
        </p:spPr>
        <p:txBody>
          <a:bodyPr>
            <a:normAutofit/>
          </a:bodyPr>
          <a:lstStyle/>
          <a:p>
            <a:pPr marL="342900" lvl="1" indent="-342900">
              <a:buFont typeface="Arial" panose="020B0604020202020204" pitchFamily="34" charset="0"/>
              <a:buChar char="•"/>
            </a:pPr>
            <a:r>
              <a:rPr lang="en-CA" b="1" i="1" dirty="0" smtClean="0">
                <a:solidFill>
                  <a:prstClr val="black"/>
                </a:solidFill>
                <a:ea typeface="+mj-ea"/>
                <a:cs typeface="+mj-cs"/>
              </a:rPr>
              <a:t>Final </a:t>
            </a:r>
            <a:r>
              <a:rPr lang="en-CA" b="1" i="1" dirty="0">
                <a:solidFill>
                  <a:prstClr val="black"/>
                </a:solidFill>
                <a:ea typeface="+mj-ea"/>
                <a:cs typeface="+mj-cs"/>
              </a:rPr>
              <a:t>report </a:t>
            </a:r>
            <a:r>
              <a:rPr lang="en-CA" b="1" i="1" dirty="0" smtClean="0">
                <a:solidFill>
                  <a:prstClr val="black"/>
                </a:solidFill>
                <a:ea typeface="+mj-ea"/>
                <a:cs typeface="+mj-cs"/>
              </a:rPr>
              <a:t>will await results of audits, interviews, working group analyses, public input and jurisdictional scan</a:t>
            </a:r>
            <a:br>
              <a:rPr lang="en-CA" b="1" i="1" dirty="0" smtClean="0">
                <a:solidFill>
                  <a:prstClr val="black"/>
                </a:solidFill>
                <a:ea typeface="+mj-ea"/>
                <a:cs typeface="+mj-cs"/>
              </a:rPr>
            </a:br>
            <a:endParaRPr lang="en-CA" b="1" i="1" dirty="0" smtClean="0">
              <a:solidFill>
                <a:prstClr val="black"/>
              </a:solidFill>
              <a:ea typeface="+mj-ea"/>
              <a:cs typeface="+mj-cs"/>
            </a:endParaRPr>
          </a:p>
          <a:p>
            <a:r>
              <a:rPr lang="en-CA" sz="2800" b="1" i="1" dirty="0" smtClean="0"/>
              <a:t>To be delivered Spring  2018</a:t>
            </a:r>
          </a:p>
          <a:p>
            <a:endParaRPr lang="en-CA" sz="2800" b="1" i="1" dirty="0" smtClean="0"/>
          </a:p>
          <a:p>
            <a:endParaRPr lang="en-CA" sz="2800" b="1" i="1" dirty="0" smtClean="0"/>
          </a:p>
          <a:p>
            <a:endParaRPr lang="en-CA" sz="2800" b="1" i="1"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8685"/>
            <a:ext cx="3888432" cy="13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977944"/>
      </p:ext>
    </p:extLst>
  </p:cSld>
  <p:clrMapOvr>
    <a:masterClrMapping/>
  </p:clrMapOvr>
</p:sld>
</file>

<file path=ppt/theme/theme1.xml><?xml version="1.0" encoding="utf-8"?>
<a:theme xmlns:a="http://schemas.openxmlformats.org/drawingml/2006/main" name="env 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AE433BD4213C4E8EEDC19DFF3190A3" ma:contentTypeVersion="0" ma:contentTypeDescription="Create a new document." ma:contentTypeScope="" ma:versionID="76551789ca056fd41b870956fd5f28ad">
  <xsd:schema xmlns:xsd="http://www.w3.org/2001/XMLSchema" xmlns:xs="http://www.w3.org/2001/XMLSchema" xmlns:p="http://schemas.microsoft.com/office/2006/metadata/properties" xmlns:ns2="6abccdfc-9e48-452c-bcf9-54f6693d7f08" targetNamespace="http://schemas.microsoft.com/office/2006/metadata/properties" ma:root="true" ma:fieldsID="2162ff74739fc314361290c29b364eac" ns2:_="">
    <xsd:import namespace="6abccdfc-9e48-452c-bcf9-54f6693d7f0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ccdfc-9e48-452c-bcf9-54f6693d7f0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6abccdfc-9e48-452c-bcf9-54f6693d7f08">3U4F5SHSQC4D-1489901480-19</_dlc_DocId>
    <_dlc_DocIdUrl xmlns="6abccdfc-9e48-452c-bcf9-54f6693d7f08">
      <Url>https://spc-env.gov.bc.ca/PReview/_layouts/DocIdRedir.aspx?ID=3U4F5SHSQC4D-1489901480-19</Url>
      <Description>3U4F5SHSQC4D-1489901480-19</Description>
    </_dlc_DocIdUrl>
  </documentManagement>
</p:properties>
</file>

<file path=customXml/itemProps1.xml><?xml version="1.0" encoding="utf-8"?>
<ds:datastoreItem xmlns:ds="http://schemas.openxmlformats.org/officeDocument/2006/customXml" ds:itemID="{641FB147-EF01-4FD8-BF2C-516DEFB986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ccdfc-9e48-452c-bcf9-54f6693d7f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8D6EC2-33DC-4E26-9B64-C29DD7A93485}">
  <ds:schemaRefs>
    <ds:schemaRef ds:uri="http://schemas.microsoft.com/sharepoint/events"/>
  </ds:schemaRefs>
</ds:datastoreItem>
</file>

<file path=customXml/itemProps3.xml><?xml version="1.0" encoding="utf-8"?>
<ds:datastoreItem xmlns:ds="http://schemas.openxmlformats.org/officeDocument/2006/customXml" ds:itemID="{0B571F96-3D20-4A0B-9D44-6A042E7E2120}">
  <ds:schemaRefs>
    <ds:schemaRef ds:uri="http://schemas.microsoft.com/sharepoint/v3/contenttype/forms"/>
  </ds:schemaRefs>
</ds:datastoreItem>
</file>

<file path=customXml/itemProps4.xml><?xml version="1.0" encoding="utf-8"?>
<ds:datastoreItem xmlns:ds="http://schemas.openxmlformats.org/officeDocument/2006/customXml" ds:itemID="{2C27B119-EF10-412E-A9CA-92A6568F9943}">
  <ds:schemaRefs>
    <ds:schemaRef ds:uri="http://purl.org/dc/terms/"/>
    <ds:schemaRef ds:uri="http://purl.org/dc/elements/1.1/"/>
    <ds:schemaRef ds:uri="http://purl.org/dc/dcmitype/"/>
    <ds:schemaRef ds:uri="http://schemas.microsoft.com/office/infopath/2007/PartnerControls"/>
    <ds:schemaRef ds:uri="http://www.w3.org/XML/1998/namespace"/>
    <ds:schemaRef ds:uri="6abccdfc-9e48-452c-bcf9-54f6693d7f08"/>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env new</Template>
  <TotalTime>1982</TotalTime>
  <Words>1303</Words>
  <Application>Microsoft Office PowerPoint</Application>
  <PresentationFormat>On-screen Show (4:3)</PresentationFormat>
  <Paragraphs>99</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env new</vt:lpstr>
      <vt:lpstr>Office Theme</vt:lpstr>
      <vt:lpstr>  Reviewing the Professional Reliance Model in the Natural Resource Sector (NRS)</vt:lpstr>
      <vt:lpstr>Project Objectives</vt:lpstr>
      <vt:lpstr>Project Components</vt:lpstr>
      <vt:lpstr>1. Professional Association Compliance Audit</vt:lpstr>
      <vt:lpstr>2. Appropriateness &amp; Effectiveness Assessment </vt:lpstr>
      <vt:lpstr>3. Public Engagement </vt:lpstr>
      <vt:lpstr>4. Jurisdictional Scan </vt:lpstr>
      <vt:lpstr>5. Report</vt:lpstr>
    </vt:vector>
  </TitlesOfParts>
  <Company>Province of British Columbia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Cousins, Sabrina ENV:EX</dc:creator>
  <cp:lastModifiedBy>Gaber, Leon ENV:EX</cp:lastModifiedBy>
  <cp:revision>89</cp:revision>
  <dcterms:created xsi:type="dcterms:W3CDTF">2017-07-27T23:21:28Z</dcterms:created>
  <dcterms:modified xsi:type="dcterms:W3CDTF">2018-02-27T17:33:37Z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0x01010060AE433BD4213C4E8EEDC19DFF3190A3</vt:lpwstr>
  </property>
  <property fmtid="{D5CDD505-2E9C-101B-9397-08002B2CF9AE}" pid="3" name="_dlc_DocIdItemGuid">
    <vt:lpwstr>c7d42086-291b-443b-bfaf-0bb922d30439</vt:lpwstr>
  </property>
</Properties>
</file>